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9" r:id="rId3"/>
    <p:sldId id="2738" r:id="rId4"/>
    <p:sldId id="2744" r:id="rId5"/>
    <p:sldId id="343" r:id="rId6"/>
    <p:sldId id="262" r:id="rId7"/>
    <p:sldId id="2740" r:id="rId8"/>
    <p:sldId id="425" r:id="rId9"/>
    <p:sldId id="2741" r:id="rId10"/>
    <p:sldId id="2743" r:id="rId11"/>
    <p:sldId id="264" r:id="rId12"/>
    <p:sldId id="265" r:id="rId13"/>
    <p:sldId id="266" r:id="rId14"/>
    <p:sldId id="268" r:id="rId15"/>
    <p:sldId id="269" r:id="rId16"/>
    <p:sldId id="270" r:id="rId17"/>
    <p:sldId id="271" r:id="rId18"/>
    <p:sldId id="272" r:id="rId19"/>
    <p:sldId id="273" r:id="rId20"/>
    <p:sldId id="274" r:id="rId21"/>
    <p:sldId id="2739" r:id="rId22"/>
    <p:sldId id="2742"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344" r:id="rId38"/>
    <p:sldId id="345" r:id="rId39"/>
    <p:sldId id="289" r:id="rId40"/>
    <p:sldId id="2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 id="259"/>
            <p14:sldId id="2738"/>
            <p14:sldId id="2744"/>
            <p14:sldId id="343"/>
            <p14:sldId id="262"/>
            <p14:sldId id="2740"/>
            <p14:sldId id="425"/>
            <p14:sldId id="2741"/>
            <p14:sldId id="2743"/>
            <p14:sldId id="264"/>
            <p14:sldId id="265"/>
            <p14:sldId id="266"/>
            <p14:sldId id="268"/>
            <p14:sldId id="269"/>
            <p14:sldId id="270"/>
            <p14:sldId id="271"/>
            <p14:sldId id="272"/>
            <p14:sldId id="273"/>
            <p14:sldId id="274"/>
            <p14:sldId id="2739"/>
            <p14:sldId id="2742"/>
            <p14:sldId id="275"/>
            <p14:sldId id="276"/>
            <p14:sldId id="277"/>
            <p14:sldId id="278"/>
            <p14:sldId id="279"/>
            <p14:sldId id="280"/>
            <p14:sldId id="281"/>
            <p14:sldId id="282"/>
            <p14:sldId id="283"/>
            <p14:sldId id="284"/>
            <p14:sldId id="285"/>
            <p14:sldId id="286"/>
            <p14:sldId id="287"/>
            <p14:sldId id="288"/>
            <p14:sldId id="344"/>
            <p14:sldId id="345"/>
            <p14:sldId id="28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28"/>
    <p:restoredTop sz="83888" autoAdjust="0"/>
  </p:normalViewPr>
  <p:slideViewPr>
    <p:cSldViewPr snapToGrid="0" snapToObjects="1">
      <p:cViewPr varScale="1">
        <p:scale>
          <a:sx n="109" d="100"/>
          <a:sy n="109" d="100"/>
        </p:scale>
        <p:origin x="632"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9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60683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0240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80278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7250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45606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3247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080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84324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20</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93466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21</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4767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22</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4580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23</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488953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24</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61663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25</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1972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26</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754618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27</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2873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28</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912025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29</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9031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30</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4467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31</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549348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32</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723296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33</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4367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34</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81587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36</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9209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37</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9813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38</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0093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39</a:t>
            </a:fld>
            <a:endParaRPr lang="zh-CN" altLang="en-US"/>
          </a:p>
        </p:txBody>
      </p:sp>
    </p:spTree>
    <p:extLst>
      <p:ext uri="{BB962C8B-B14F-4D97-AF65-F5344CB8AC3E}">
        <p14:creationId xmlns:p14="http://schemas.microsoft.com/office/powerpoint/2010/main" val="28492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extLst>
      <p:ext uri="{BB962C8B-B14F-4D97-AF65-F5344CB8AC3E}">
        <p14:creationId xmlns:p14="http://schemas.microsoft.com/office/powerpoint/2010/main" val="16873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42524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186972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86857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9727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217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3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0.xml"/><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0.w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5.xml"/><Relationship Id="rId7"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6.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4.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5.w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hyperlink" Target="http://www.math.helsinki.fi/logic/sellc-2010/course/LectureIII.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1I5ZMmrOfnA"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8.wmf"/><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2.xml"/><Relationship Id="rId7" Type="http://schemas.openxmlformats.org/officeDocument/2006/relationships/image" Target="../media/image30.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9.wmf"/><Relationship Id="rId4" Type="http://schemas.openxmlformats.org/officeDocument/2006/relationships/oleObject" Target="../embeddings/oleObject14.bin"/><Relationship Id="rId9" Type="http://schemas.openxmlformats.org/officeDocument/2006/relationships/image" Target="../media/image31.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32.w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33.wmf"/><Relationship Id="rId4" Type="http://schemas.openxmlformats.org/officeDocument/2006/relationships/oleObject" Target="../embeddings/oleObject18.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34.w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3" Type="http://schemas.openxmlformats.org/officeDocument/2006/relationships/hyperlink" Target="https://youtu.be/gI-qXk7XojA"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32.wmf"/><Relationship Id="rId4" Type="http://schemas.openxmlformats.org/officeDocument/2006/relationships/oleObject" Target="../embeddings/oleObject20.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29.xml"/><Relationship Id="rId7" Type="http://schemas.openxmlformats.org/officeDocument/2006/relationships/image" Target="../media/image34.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22.bin"/><Relationship Id="rId11" Type="http://schemas.openxmlformats.org/officeDocument/2006/relationships/image" Target="../media/image28.wmf"/><Relationship Id="rId5" Type="http://schemas.openxmlformats.org/officeDocument/2006/relationships/image" Target="../media/image33.wmf"/><Relationship Id="rId10" Type="http://schemas.openxmlformats.org/officeDocument/2006/relationships/oleObject" Target="../embeddings/oleObject13.bin"/><Relationship Id="rId4" Type="http://schemas.openxmlformats.org/officeDocument/2006/relationships/oleObject" Target="../embeddings/oleObject21.bin"/><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visual6502.org/JSSim/index.html" TargetMode="External"/><Relationship Id="rId1" Type="http://schemas.openxmlformats.org/officeDocument/2006/relationships/slideLayout" Target="../slideLayouts/slideLayout14.xml"/><Relationship Id="rId5" Type="http://schemas.openxmlformats.org/officeDocument/2006/relationships/image" Target="../media/image39.tiff"/><Relationship Id="rId4" Type="http://schemas.openxmlformats.org/officeDocument/2006/relationships/image" Target="../media/image38.tiff"/></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42.jpe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45.tiff"/></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02: from Logic to Arithmetic</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22</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1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Some Code Examples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pic>
        <p:nvPicPr>
          <p:cNvPr id="5" name="Picture 4">
            <a:extLst>
              <a:ext uri="{FF2B5EF4-FFF2-40B4-BE49-F238E27FC236}">
                <a16:creationId xmlns:a16="http://schemas.microsoft.com/office/drawing/2014/main" id="{7353C32F-40A9-7E46-B2D9-E5AA439A4537}"/>
              </a:ext>
            </a:extLst>
          </p:cNvPr>
          <p:cNvPicPr>
            <a:picLocks noChangeAspect="1"/>
          </p:cNvPicPr>
          <p:nvPr/>
        </p:nvPicPr>
        <p:blipFill>
          <a:blip r:embed="rId3"/>
          <a:stretch>
            <a:fillRect/>
          </a:stretch>
        </p:blipFill>
        <p:spPr>
          <a:xfrm>
            <a:off x="1225740" y="1008184"/>
            <a:ext cx="4992367" cy="2203939"/>
          </a:xfrm>
          <a:prstGeom prst="rect">
            <a:avLst/>
          </a:prstGeom>
        </p:spPr>
      </p:pic>
      <p:pic>
        <p:nvPicPr>
          <p:cNvPr id="6" name="Picture 5">
            <a:extLst>
              <a:ext uri="{FF2B5EF4-FFF2-40B4-BE49-F238E27FC236}">
                <a16:creationId xmlns:a16="http://schemas.microsoft.com/office/drawing/2014/main" id="{D94588BF-C1C6-044B-9BCB-16BEA2CC4C2D}"/>
              </a:ext>
            </a:extLst>
          </p:cNvPr>
          <p:cNvPicPr>
            <a:picLocks noChangeAspect="1"/>
          </p:cNvPicPr>
          <p:nvPr/>
        </p:nvPicPr>
        <p:blipFill>
          <a:blip r:embed="rId4"/>
          <a:stretch>
            <a:fillRect/>
          </a:stretch>
        </p:blipFill>
        <p:spPr>
          <a:xfrm>
            <a:off x="6580736" y="1008184"/>
            <a:ext cx="4992367" cy="5526983"/>
          </a:xfrm>
          <a:prstGeom prst="rect">
            <a:avLst/>
          </a:prstGeom>
        </p:spPr>
      </p:pic>
      <p:pic>
        <p:nvPicPr>
          <p:cNvPr id="7" name="Picture 6">
            <a:extLst>
              <a:ext uri="{FF2B5EF4-FFF2-40B4-BE49-F238E27FC236}">
                <a16:creationId xmlns:a16="http://schemas.microsoft.com/office/drawing/2014/main" id="{E3608409-5664-8D41-AAF7-5DD915A390F2}"/>
              </a:ext>
            </a:extLst>
          </p:cNvPr>
          <p:cNvPicPr>
            <a:picLocks noChangeAspect="1"/>
          </p:cNvPicPr>
          <p:nvPr/>
        </p:nvPicPr>
        <p:blipFill>
          <a:blip r:embed="rId5"/>
          <a:stretch>
            <a:fillRect/>
          </a:stretch>
        </p:blipFill>
        <p:spPr>
          <a:xfrm>
            <a:off x="1225740" y="3334567"/>
            <a:ext cx="4992367" cy="3200599"/>
          </a:xfrm>
          <a:prstGeom prst="rect">
            <a:avLst/>
          </a:prstGeom>
        </p:spPr>
      </p:pic>
    </p:spTree>
    <p:extLst>
      <p:ext uri="{BB962C8B-B14F-4D97-AF65-F5344CB8AC3E}">
        <p14:creationId xmlns:p14="http://schemas.microsoft.com/office/powerpoint/2010/main" val="1236051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625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Given: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We can build:</a:t>
            </a:r>
            <a:r>
              <a:rPr lang="en-US" altLang="zh-CN" b="1" dirty="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Not(a) =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a,a</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And(</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Or(</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a:latin typeface="Courier New" panose="02070309020205020404" pitchFamily="49" charset="0"/>
                <a:cs typeface="Courier New" panose="02070309020205020404" pitchFamily="49" charset="0"/>
              </a:rPr>
              <a:t>Xor</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Or(And(</a:t>
            </a:r>
            <a:r>
              <a:rPr lang="en-US" altLang="zh-CN" b="1" dirty="0" err="1">
                <a:latin typeface="Courier New" panose="02070309020205020404" pitchFamily="49" charset="0"/>
                <a:cs typeface="Courier New" panose="02070309020205020404" pitchFamily="49" charset="0"/>
              </a:rPr>
              <a:t>a,Not</a:t>
            </a:r>
            <a:r>
              <a:rPr lang="en-US" altLang="zh-CN" b="1" dirty="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509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351" r:id="rId4" imgW="9040368" imgH="3660648" progId="Visio.Drawing.6">
                      <p:embed/>
                    </p:oleObj>
                  </mc:Choice>
                  <mc:Fallback>
                    <p:oleObj r:id="rId4" imgW="9040368" imgH="3660648" progId="Visio.Drawing.6">
                      <p:embed/>
                      <p:pic>
                        <p:nvPicPr>
                          <p:cNvPr id="91147" name="Object 24"/>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352" r:id="rId6" imgW="2914650" imgH="2924175" progId="Visio.Drawing.6">
                    <p:embed/>
                  </p:oleObj>
                </mc:Choice>
                <mc:Fallback>
                  <p:oleObj r:id="rId6" imgW="2914650" imgH="2924175" progId="Visio.Drawing.6">
                    <p:embed/>
                    <p:pic>
                      <p:nvPicPr>
                        <p:cNvPr id="9114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327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59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fontScale="92500" lnSpcReduction="20000"/>
          </a:bodyPr>
          <a:lstStyle/>
          <a:p>
            <a:pPr marL="0" indent="0">
              <a:buNone/>
            </a:pPr>
            <a:r>
              <a:rPr lang="en-US" altLang="zh-CN" u="sng">
                <a:latin typeface="Comic Sans MS" panose="030F0702030302020204" pitchFamily="66" charset="0"/>
              </a:rPr>
              <a:t>Proposed Implementation:</a:t>
            </a:r>
            <a:r>
              <a:rPr lang="en-US" altLang="zh-CN">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236" r:id="rId4" imgW="4286250" imgH="2114550" progId="Visio.Drawing.6">
                    <p:embed/>
                  </p:oleObj>
                </mc:Choice>
                <mc:Fallback>
                  <p:oleObj r:id="rId4" imgW="4286250" imgH="2114550" progId="Visio.Drawing.6">
                    <p:embed/>
                    <p:pic>
                      <p:nvPicPr>
                        <p:cNvPr id="97288" name="Object 5"/>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7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260" name="VISIO" r:id="rId4" imgW="9756648" imgH="3627120" progId="Visio.Drawing.6">
                    <p:embed/>
                  </p:oleObj>
                </mc:Choice>
                <mc:Fallback>
                  <p:oleObj name="VISIO" r:id="rId4" imgW="9756648" imgH="3627120" progId="Visio.Drawing.6">
                    <p:embed/>
                    <p:pic>
                      <p:nvPicPr>
                        <p:cNvPr id="99372" name="Object 3"/>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load </a:t>
              </a:r>
              <a:r>
                <a:rPr lang="en-US" sz="1400" dirty="0" err="1">
                  <a:solidFill>
                    <a:srgbClr val="A50021"/>
                  </a:solidFill>
                  <a:latin typeface="Courier New" charset="0"/>
                  <a:cs typeface="Courier New" charset="0"/>
                </a:rPr>
                <a:t>And.hdl</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output-file </a:t>
              </a:r>
              <a:r>
                <a:rPr lang="en-US" sz="1400" dirty="0" err="1">
                  <a:solidFill>
                    <a:srgbClr val="A50021"/>
                  </a:solidFill>
                  <a:latin typeface="Courier New" charset="0"/>
                  <a:cs typeface="Courier New" charset="0"/>
                </a:rPr>
                <a:t>And.out</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compare-to </a:t>
              </a:r>
              <a:r>
                <a:rPr lang="en-US" sz="1400" dirty="0" err="1">
                  <a:solidFill>
                    <a:srgbClr val="A50021"/>
                  </a:solidFill>
                  <a:latin typeface="Courier New" charset="0"/>
                  <a:cs typeface="Courier New" charset="0"/>
                </a:rPr>
                <a:t>And.cmp</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 set b 1, </a:t>
              </a:r>
              <a:r>
                <a:rPr lang="en-US" sz="1400" dirty="0" err="1">
                  <a:solidFill>
                    <a:srgbClr val="000000"/>
                  </a:solidFill>
                  <a:latin typeface="Courier New" charset="0"/>
                  <a:cs typeface="Courier New" charset="0"/>
                </a:rPr>
                <a:t>eval</a:t>
              </a:r>
              <a:r>
                <a:rPr lang="en-US" sz="1400" dirty="0">
                  <a:solidFill>
                    <a:srgbClr val="000000"/>
                  </a:solidFill>
                  <a:latin typeface="Courier New" charset="0"/>
                  <a:cs typeface="Courier New" charset="0"/>
                </a:rPr>
                <a:t>,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 implementation missing</a:t>
              </a:r>
              <a:endParaRPr lang="en-US" sz="1400" dirty="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dirty="0">
                  <a:solidFill>
                    <a:srgbClr val="000000"/>
                  </a:solidFill>
                  <a:latin typeface="Courier New" charset="0"/>
                  <a:cs typeface="Times New Roman" charset="0"/>
                </a:rPr>
                <a:t>}</a:t>
              </a:r>
              <a:r>
                <a:rPr lang="en-US" sz="1400" dirty="0">
                  <a:solidFill>
                    <a:srgbClr val="000000"/>
                  </a:solidFill>
                  <a:latin typeface="Courier New" charset="0"/>
                  <a:cs typeface="Courier New" charset="0"/>
                </a:rPr>
                <a:t> </a:t>
              </a:r>
              <a:r>
                <a:rPr lang="en-US" sz="1400" dirty="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611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447" name="VISIO" r:id="rId4" imgW="9756648" imgH="3627120" progId="Visio.Drawing.6">
                  <p:embed/>
                </p:oleObj>
              </mc:Choice>
              <mc:Fallback>
                <p:oleObj name="VISIO" r:id="rId4" imgW="9756648" imgH="3627120" progId="Visio.Drawing.6">
                  <p:embed/>
                  <p:pic>
                    <p:nvPicPr>
                      <p:cNvPr id="101378"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448" name="Clip" r:id="rId6" imgW="987425" imgH="1473200" progId="MS_ClipArt_Gallery.2">
                  <p:embed/>
                </p:oleObj>
              </mc:Choice>
              <mc:Fallback>
                <p:oleObj name="Clip" r:id="rId6" imgW="987425" imgH="1473200" progId="MS_ClipArt_Gallery.2">
                  <p:embed/>
                  <p:pic>
                    <p:nvPicPr>
                      <p:cNvPr id="101379"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979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471" name="VISIO" r:id="rId4" imgW="9744075" imgH="3629025" progId="Visio.Drawing.6">
                  <p:embed/>
                </p:oleObj>
              </mc:Choice>
              <mc:Fallback>
                <p:oleObj name="VISIO" r:id="rId4" imgW="9744075" imgH="3629025" progId="Visio.Drawing.6">
                  <p:embed/>
                  <p:pic>
                    <p:nvPicPr>
                      <p:cNvPr id="103426"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472" name="Clip" r:id="rId7" imgW="987425" imgH="1473200" progId="MS_ClipArt_Gallery.2">
                  <p:embed/>
                </p:oleObj>
              </mc:Choice>
              <mc:Fallback>
                <p:oleObj name="Clip" r:id="rId7" imgW="987425" imgH="1473200" progId="MS_ClipArt_Gallery.2">
                  <p:embed/>
                  <p:pic>
                    <p:nvPicPr>
                      <p:cNvPr id="103429"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52736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495" name="VISIO" r:id="rId4" imgW="9756648" imgH="3627120" progId="Visio.Drawing.6">
                  <p:embed/>
                </p:oleObj>
              </mc:Choice>
              <mc:Fallback>
                <p:oleObj name="VISIO" r:id="rId4" imgW="9756648" imgH="3627120" progId="Visio.Drawing.6">
                  <p:embed/>
                  <p:pic>
                    <p:nvPicPr>
                      <p:cNvPr id="105473" name="Object 2"/>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496" name="Clip" r:id="rId6" imgW="987425" imgH="1473200" progId="MS_ClipArt_Gallery.2">
                  <p:embed/>
                </p:oleObj>
              </mc:Choice>
              <mc:Fallback>
                <p:oleObj name="Clip" r:id="rId6" imgW="987425" imgH="1473200" progId="MS_ClipArt_Gallery.2">
                  <p:embed/>
                  <p:pic>
                    <p:nvPicPr>
                      <p:cNvPr id="105478"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39272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519" name="VISIO" r:id="rId4" imgW="9756648" imgH="3627120" progId="Visio.Drawing.6">
                  <p:embed/>
                </p:oleObj>
              </mc:Choice>
              <mc:Fallback>
                <p:oleObj name="VISIO" r:id="rId4" imgW="9756648" imgH="3627120" progId="Visio.Drawing.6">
                  <p:embed/>
                  <p:pic>
                    <p:nvPicPr>
                      <p:cNvPr id="107523" name="Object 4"/>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520" name="Clip" r:id="rId6" imgW="987425" imgH="1473200" progId="MS_ClipArt_Gallery.2">
                  <p:embed/>
                </p:oleObj>
              </mc:Choice>
              <mc:Fallback>
                <p:oleObj name="Clip" r:id="rId6" imgW="987425" imgH="1473200" progId="MS_ClipArt_Gallery.2">
                  <p:embed/>
                  <p:pic>
                    <p:nvPicPr>
                      <p:cNvPr id="107525"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50902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Review: Test Driven Design on Chips</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Summary:</a:t>
            </a:r>
          </a:p>
          <a:p>
            <a:pPr>
              <a:spcBef>
                <a:spcPct val="100000"/>
              </a:spcBef>
            </a:pPr>
            <a:r>
              <a:rPr lang="en-US" altLang="zh-CN" sz="2000" dirty="0">
                <a:latin typeface="Comic Sans MS" panose="030F0702030302020204" pitchFamily="66" charset="0"/>
              </a:rPr>
              <a:t>Test Driven Design: Logical correctness is verified through “Test Cases”. </a:t>
            </a:r>
          </a:p>
          <a:p>
            <a:pPr>
              <a:spcBef>
                <a:spcPct val="100000"/>
              </a:spcBef>
            </a:pPr>
            <a:r>
              <a:rPr lang="en-US" altLang="zh-CN" sz="2000" dirty="0">
                <a:latin typeface="Comic Sans MS" panose="030F0702030302020204" pitchFamily="66" charset="0"/>
              </a:rPr>
              <a:t>There are many equivalent languages or models of computation(</a:t>
            </a:r>
            <a:r>
              <a:rPr lang="en-US" altLang="zh-CN" sz="2000" dirty="0" err="1">
                <a:latin typeface="Comic Sans MS" panose="030F0702030302020204" pitchFamily="66" charset="0"/>
              </a:rPr>
              <a:t>MoC</a:t>
            </a:r>
            <a:r>
              <a:rPr lang="en-US" altLang="zh-CN" sz="2000" dirty="0">
                <a:latin typeface="Comic Sans MS" panose="030F0702030302020204" pitchFamily="66" charset="0"/>
              </a:rPr>
              <a:t>) :</a:t>
            </a:r>
          </a:p>
          <a:p>
            <a:pPr lvl="1">
              <a:spcBef>
                <a:spcPct val="100000"/>
              </a:spcBef>
            </a:pPr>
            <a:r>
              <a:rPr lang="en-US" altLang="zh-CN" sz="1600" dirty="0">
                <a:latin typeface="Comic Sans MS" panose="030F0702030302020204" pitchFamily="66" charset="0"/>
              </a:rPr>
              <a:t>Truth Table</a:t>
            </a:r>
            <a:r>
              <a:rPr lang="zh-CN" altLang="en-US" sz="1600" dirty="0">
                <a:latin typeface="Comic Sans MS" panose="030F0702030302020204" pitchFamily="66" charset="0"/>
              </a:rPr>
              <a:t>、</a:t>
            </a:r>
            <a:r>
              <a:rPr lang="en-US" altLang="zh-CN" sz="1600" dirty="0">
                <a:latin typeface="Comic Sans MS" panose="030F0702030302020204" pitchFamily="66" charset="0"/>
              </a:rPr>
              <a:t>Logic Circuit</a:t>
            </a:r>
            <a:r>
              <a:rPr lang="zh-CN" altLang="en-US" sz="1600" dirty="0">
                <a:latin typeface="Comic Sans MS" panose="030F0702030302020204" pitchFamily="66" charset="0"/>
              </a:rPr>
              <a:t>、</a:t>
            </a:r>
            <a:r>
              <a:rPr lang="en-US" altLang="zh-CN" sz="1600" dirty="0">
                <a:latin typeface="Comic Sans MS" panose="030F0702030302020204" pitchFamily="66" charset="0"/>
              </a:rPr>
              <a:t>Hardware Description Language (HDL), …</a:t>
            </a:r>
          </a:p>
          <a:p>
            <a:pPr lvl="1">
              <a:spcBef>
                <a:spcPct val="100000"/>
              </a:spcBef>
            </a:pPr>
            <a:r>
              <a:rPr lang="en-US" altLang="zh-CN" sz="2000" dirty="0">
                <a:latin typeface="Comic Sans MS" panose="030F0702030302020204" pitchFamily="66" charset="0"/>
              </a:rPr>
              <a:t>Correspondence between </a:t>
            </a:r>
            <a:r>
              <a:rPr lang="en-US" altLang="zh-CN" sz="2000" dirty="0" err="1">
                <a:latin typeface="Comic Sans MS" panose="030F0702030302020204" pitchFamily="66" charset="0"/>
              </a:rPr>
              <a:t>MoC</a:t>
            </a:r>
            <a:r>
              <a:rPr lang="zh-CN" altLang="en-US" sz="2000" dirty="0">
                <a:latin typeface="Comic Sans MS" panose="030F0702030302020204" pitchFamily="66" charset="0"/>
              </a:rPr>
              <a:t>：</a:t>
            </a:r>
            <a:r>
              <a:rPr lang="en-US" altLang="zh-CN" sz="2000" dirty="0">
                <a:latin typeface="Comic Sans MS" panose="030F0702030302020204" pitchFamily="66" charset="0"/>
                <a:hlinkClick r:id="rId3"/>
              </a:rPr>
              <a:t>Curry-Howard-</a:t>
            </a:r>
            <a:r>
              <a:rPr lang="en-US" altLang="zh-CN" sz="2000" dirty="0" err="1">
                <a:latin typeface="Comic Sans MS" panose="030F0702030302020204" pitchFamily="66" charset="0"/>
                <a:hlinkClick r:id="rId3"/>
              </a:rPr>
              <a:t>Lambek</a:t>
            </a:r>
            <a:r>
              <a:rPr lang="en-US" altLang="zh-CN" sz="2000" dirty="0">
                <a:latin typeface="Comic Sans MS" panose="030F0702030302020204" pitchFamily="66" charset="0"/>
                <a:hlinkClick r:id="rId3"/>
              </a:rPr>
              <a:t> Isomorphism</a:t>
            </a:r>
            <a:endParaRPr lang="en-US" altLang="zh-CN" sz="2000" dirty="0">
              <a:latin typeface="Comic Sans MS" panose="030F0702030302020204" pitchFamily="66" charset="0"/>
            </a:endParaRPr>
          </a:p>
          <a:p>
            <a:pPr>
              <a:spcBef>
                <a:spcPct val="100000"/>
              </a:spcBef>
            </a:pPr>
            <a:r>
              <a:rPr lang="en-US" altLang="zh-CN" sz="2400" dirty="0">
                <a:latin typeface="Comic Sans MS" panose="030F0702030302020204" pitchFamily="66" charset="0"/>
              </a:rPr>
              <a:t>Complexity comes from composing simple things</a:t>
            </a:r>
            <a:endParaRPr lang="en-US" altLang="zh-CN" sz="24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There are total of 6 different 2 inputs/1 output logic gates (NAND/NOR …) that are considered to be “Universal Components”</a:t>
            </a: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Learn the whole stack by building a </a:t>
            </a:r>
            <a:r>
              <a:rPr lang="en-US" altLang="zh-CN" sz="2000" dirty="0">
                <a:solidFill>
                  <a:srgbClr val="FF0000"/>
                </a:solidFill>
                <a:latin typeface="Comic Sans MS" panose="030F0702030302020204" pitchFamily="66" charset="0"/>
              </a:rPr>
              <a:t>Blockchain-recorded Go game</a:t>
            </a: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xmlns="">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1584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PBS Series: Crash Course on Computer Science</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/1I5ZMmrOfnA</a:t>
            </a:r>
            <a:endParaRPr lang="en-CN" dirty="0"/>
          </a:p>
        </p:txBody>
      </p:sp>
      <p:pic>
        <p:nvPicPr>
          <p:cNvPr id="5" name="Picture 4">
            <a:hlinkClick r:id="rId3"/>
            <a:extLst>
              <a:ext uri="{FF2B5EF4-FFF2-40B4-BE49-F238E27FC236}">
                <a16:creationId xmlns:a16="http://schemas.microsoft.com/office/drawing/2014/main" id="{BFE0F304-ECC7-DD48-93ED-752EC5B77B82}"/>
              </a:ext>
            </a:extLst>
          </p:cNvPr>
          <p:cNvPicPr>
            <a:picLocks noChangeAspect="1"/>
          </p:cNvPicPr>
          <p:nvPr/>
        </p:nvPicPr>
        <p:blipFill>
          <a:blip r:embed="rId4"/>
          <a:stretch>
            <a:fillRect/>
          </a:stretch>
        </p:blipFill>
        <p:spPr>
          <a:xfrm>
            <a:off x="1319512" y="1080408"/>
            <a:ext cx="9086127" cy="5097293"/>
          </a:xfrm>
          <a:prstGeom prst="rect">
            <a:avLst/>
          </a:prstGeom>
        </p:spPr>
      </p:pic>
    </p:spTree>
    <p:extLst>
      <p:ext uri="{BB962C8B-B14F-4D97-AF65-F5344CB8AC3E}">
        <p14:creationId xmlns:p14="http://schemas.microsoft.com/office/powerpoint/2010/main" val="400778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kern="0" dirty="0">
                <a:solidFill>
                  <a:srgbClr val="3A3A3A"/>
                </a:solidFill>
                <a:latin typeface="Arial" panose="020B0604020202020204" pitchFamily="34" charset="0"/>
                <a:ea typeface="黑体" panose="02010609060101010101" pitchFamily="49" charset="-122"/>
              </a:rPr>
              <a:t>Main Ideas on Week 2 Project</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6" name="Rectangle 3">
            <a:extLst>
              <a:ext uri="{FF2B5EF4-FFF2-40B4-BE49-F238E27FC236}">
                <a16:creationId xmlns:a16="http://schemas.microsoft.com/office/drawing/2014/main" id="{516D95CB-1E28-7146-8408-FE4145E6BB21}"/>
              </a:ext>
            </a:extLst>
          </p:cNvPr>
          <p:cNvSpPr txBox="1">
            <a:spLocks noChangeArrowheads="1"/>
          </p:cNvSpPr>
          <p:nvPr/>
        </p:nvSpPr>
        <p:spPr>
          <a:xfrm>
            <a:off x="609600" y="1600201"/>
            <a:ext cx="10972800" cy="4525963"/>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spcBef>
                <a:spcPct val="100000"/>
              </a:spcBef>
            </a:pPr>
            <a:r>
              <a:rPr lang="en-US" altLang="x-none" dirty="0"/>
              <a:t>Hack Computer uses a 16 bit Architecture (1 bit for Sign)</a:t>
            </a:r>
          </a:p>
          <a:p>
            <a:pPr lvl="1">
              <a:spcBef>
                <a:spcPct val="100000"/>
              </a:spcBef>
            </a:pPr>
            <a:r>
              <a:rPr lang="en-US" altLang="x-none" dirty="0"/>
              <a:t>Number ranges from  (- 32768 to 32768)</a:t>
            </a:r>
          </a:p>
          <a:p>
            <a:pPr>
              <a:spcBef>
                <a:spcPct val="100000"/>
              </a:spcBef>
            </a:pPr>
            <a:r>
              <a:rPr lang="en-US" altLang="x-none" dirty="0"/>
              <a:t>Subtraction is accomplished through adding “complement value”</a:t>
            </a:r>
          </a:p>
          <a:p>
            <a:pPr>
              <a:spcBef>
                <a:spcPct val="100000"/>
              </a:spcBef>
            </a:pPr>
            <a:r>
              <a:rPr lang="en-US" altLang="x-none" dirty="0"/>
              <a:t>A Full Adder is composed of two Half Adders (Carry bit)</a:t>
            </a:r>
          </a:p>
          <a:p>
            <a:pPr>
              <a:spcBef>
                <a:spcPct val="100000"/>
              </a:spcBef>
            </a:pPr>
            <a:r>
              <a:rPr lang="en-US" altLang="x-none" dirty="0"/>
              <a:t>ALU is purely combinatorial, no memory</a:t>
            </a:r>
          </a:p>
        </p:txBody>
      </p:sp>
      <p:graphicFrame>
        <p:nvGraphicFramePr>
          <p:cNvPr id="7" name="Object 10">
            <a:extLst>
              <a:ext uri="{FF2B5EF4-FFF2-40B4-BE49-F238E27FC236}">
                <a16:creationId xmlns:a16="http://schemas.microsoft.com/office/drawing/2014/main" id="{E3EE1E89-27F0-144A-BB80-C9ED56962C9E}"/>
              </a:ext>
            </a:extLst>
          </p:cNvPr>
          <p:cNvGraphicFramePr>
            <a:graphicFrameLocks noChangeAspect="1"/>
          </p:cNvGraphicFramePr>
          <p:nvPr>
            <p:extLst>
              <p:ext uri="{D42A27DB-BD31-4B8C-83A1-F6EECF244321}">
                <p14:modId xmlns:p14="http://schemas.microsoft.com/office/powerpoint/2010/main" val="511383802"/>
              </p:ext>
            </p:extLst>
          </p:nvPr>
        </p:nvGraphicFramePr>
        <p:xfrm>
          <a:off x="7932715" y="5033250"/>
          <a:ext cx="2279073" cy="1608757"/>
        </p:xfrm>
        <a:graphic>
          <a:graphicData uri="http://schemas.openxmlformats.org/presentationml/2006/ole">
            <mc:AlternateContent xmlns:mc="http://schemas.openxmlformats.org/markup-compatibility/2006">
              <mc:Choice xmlns:v="urn:schemas-microsoft-com:vml" Requires="v">
                <p:oleObj spid="_x0000_s15404" r:id="rId4" imgW="5448300" imgH="4381500" progId="Visio.Drawing.6">
                  <p:embed/>
                </p:oleObj>
              </mc:Choice>
              <mc:Fallback>
                <p:oleObj r:id="rId4" imgW="5448300" imgH="4381500" progId="Visio.Drawing.6">
                  <p:embed/>
                  <p:pic>
                    <p:nvPicPr>
                      <p:cNvPr id="213002" name="Object 10"/>
                      <p:cNvPicPr>
                        <a:picLocks noChangeAspect="1" noChangeArrowheads="1"/>
                      </p:cNvPicPr>
                      <p:nvPr/>
                    </p:nvPicPr>
                    <p:blipFill>
                      <a:blip r:embed="rId5">
                        <a:extLst>
                          <a:ext uri="{28A0092B-C50C-407E-A947-70E740481C1C}">
                            <a14:useLocalDpi xmlns:a14="http://schemas.microsoft.com/office/drawing/2010/main" val="0"/>
                          </a:ext>
                        </a:extLst>
                      </a:blip>
                      <a:srcRect l="-862" t="20767" r="11543" b="818"/>
                      <a:stretch>
                        <a:fillRect/>
                      </a:stretch>
                    </p:blipFill>
                    <p:spPr bwMode="auto">
                      <a:xfrm>
                        <a:off x="7932715" y="5033250"/>
                        <a:ext cx="2279073" cy="160875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61680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544750" y="1420054"/>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a:t>
              </a:r>
              <a:r>
                <a:rPr lang="en-US" altLang="x-none" sz="1600" b="1" dirty="0">
                  <a:solidFill>
                    <a:srgbClr val="000000"/>
                  </a:solidFill>
                  <a:latin typeface="Arial Unicode MS" charset="0"/>
                  <a:ea typeface="Arial Unicode MS" charset="0"/>
                </a:rPr>
                <a:t>quantity    decimal    binary    3-bit register                  </a:t>
              </a:r>
              <a:r>
                <a:rPr lang="en-US" altLang="x-none" sz="1600" dirty="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a:t>
              </a:r>
              <a:r>
                <a:rPr lang="en-US" altLang="x-none" sz="1600" dirty="0">
                  <a:solidFill>
                    <a:srgbClr val="000000"/>
                  </a:solidFill>
                  <a:latin typeface="Arial Unicode MS" charset="0"/>
                  <a:ea typeface="Arial Unicode MS" charset="0"/>
                  <a:sym typeface="Wingdings 2" charset="2"/>
                </a:rPr>
                <a:t>     10	       1010	   overflow</a:t>
              </a:r>
              <a:endParaRPr lang="en-US" altLang="x-none" sz="1600" dirty="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429722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9706" r:id="rId4" imgW="3060700" imgH="241300" progId="Equation.3">
                  <p:embed/>
                </p:oleObj>
              </mc:Choice>
              <mc:Fallback>
                <p:oleObj r:id="rId4" imgW="3060700" imgH="241300" progId="Equation.3">
                  <p:embed/>
                  <p:pic>
                    <p:nvPicPr>
                      <p:cNvPr id="20071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9707" r:id="rId6" imgW="1485900" imgH="431800" progId="Equation.3">
                  <p:embed/>
                </p:oleObj>
              </mc:Choice>
              <mc:Fallback>
                <p:oleObj r:id="rId6" imgW="1485900" imgH="431800" progId="Equation.3">
                  <p:embed/>
                  <p:pic>
                    <p:nvPicPr>
                      <p:cNvPr id="2007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9708" name="Equation" r:id="rId8" imgW="2946400" imgH="241300" progId="Equation.3">
                  <p:embed/>
                </p:oleObj>
              </mc:Choice>
              <mc:Fallback>
                <p:oleObj name="Equation" r:id="rId8" imgW="2946400" imgH="241300" progId="Equation.3">
                  <p:embed/>
                  <p:pic>
                    <p:nvPicPr>
                      <p:cNvPr id="200727"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616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23924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1888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normAutofit fontScale="77500" lnSpcReduction="20000"/>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0404" r:id="rId4" imgW="3629025" imgH="3629025" progId="Visio.Drawing.6">
                  <p:embed/>
                </p:oleObj>
              </mc:Choice>
              <mc:Fallback>
                <p:oleObj r:id="rId4" imgW="3629025" imgH="3629025" progId="Visio.Drawing.6">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160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70000" lnSpcReduction="2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1428" r:id="rId4" imgW="2914650" imgH="3648075" progId="Visio.Drawing.6">
                  <p:embed/>
                </p:oleObj>
              </mc:Choice>
              <mc:Fallback>
                <p:oleObj r:id="rId4" imgW="2914650" imgH="3648075" progId="Visio.Drawing.6">
                  <p:embed/>
                  <p:pic>
                    <p:nvPicPr>
                      <p:cNvPr id="206923" name="Object 75"/>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18148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700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12452" r:id="rId4" imgW="2914650" imgH="4371975" progId="Visio.Drawing.6">
                  <p:embed/>
                </p:oleObj>
              </mc:Choice>
              <mc:Fallback>
                <p:oleObj r:id="rId4" imgW="2914650" imgH="4371975" progId="Visio.Drawing.6">
                  <p:embed/>
                  <p:pic>
                    <p:nvPicPr>
                      <p:cNvPr id="215048" name="Object 8"/>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49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References: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Videos:</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Computer Science by PBS: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/gI-qXk7XojA</a:t>
            </a:r>
            <a:endParaRPr lang="en-US" altLang="zh-CN" sz="2000" dirty="0">
              <a:latin typeface="Comic Sans MS" panose="030F0702030302020204" pitchFamily="66" charset="0"/>
            </a:endParaRPr>
          </a:p>
          <a:p>
            <a:pPr lvl="1">
              <a:spcBef>
                <a:spcPct val="100000"/>
              </a:spcBef>
            </a:pPr>
            <a:r>
              <a:rPr lang="en-US" sz="2000" b="1" dirty="0"/>
              <a:t>Boolean Logic &amp; Logic Gates: Crash Course Computer Science #3</a:t>
            </a:r>
            <a:endParaRPr lang="en-US" altLang="zh-CN" sz="2000" dirty="0">
              <a:latin typeface="Comic Sans MS" panose="030F0702030302020204" pitchFamily="66" charset="0"/>
            </a:endParaRPr>
          </a:p>
        </p:txBody>
      </p:sp>
      <p:pic>
        <p:nvPicPr>
          <p:cNvPr id="3" name="Picture 2">
            <a:hlinkClick r:id="rId3"/>
            <a:extLst>
              <a:ext uri="{FF2B5EF4-FFF2-40B4-BE49-F238E27FC236}">
                <a16:creationId xmlns:a16="http://schemas.microsoft.com/office/drawing/2014/main" id="{F6B2F2F9-F46B-AD4E-A429-FCFDE88F7AA6}"/>
              </a:ext>
            </a:extLst>
          </p:cNvPr>
          <p:cNvPicPr>
            <a:picLocks noChangeAspect="1"/>
          </p:cNvPicPr>
          <p:nvPr/>
        </p:nvPicPr>
        <p:blipFill>
          <a:blip r:embed="rId4"/>
          <a:stretch>
            <a:fillRect/>
          </a:stretch>
        </p:blipFill>
        <p:spPr>
          <a:xfrm>
            <a:off x="2693921" y="3187806"/>
            <a:ext cx="5917952" cy="3420081"/>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normAutofit fontScale="85000" lnSpcReduction="10000"/>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13476" r:id="rId4" imgW="3629025" imgH="3629025" progId="Visio.Drawing.6">
                  <p:embed/>
                </p:oleObj>
              </mc:Choice>
              <mc:Fallback>
                <p:oleObj r:id="rId4" imgW="3629025" imgH="3629025" progId="Visio.Drawing.6">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9371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14989" r:id="rId4" imgW="2914650" imgH="3648075" progId="Visio.Drawing.6">
                  <p:embed/>
                </p:oleObj>
              </mc:Choice>
              <mc:Fallback>
                <p:oleObj r:id="rId4" imgW="2914650" imgH="3648075" progId="Visio.Drawing.6">
                  <p:embed/>
                  <p:pic>
                    <p:nvPicPr>
                      <p:cNvPr id="212999" name="Object 7"/>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14990" r:id="rId6" imgW="2914650" imgH="4371975" progId="Visio.Drawing.6">
                  <p:embed/>
                </p:oleObj>
              </mc:Choice>
              <mc:Fallback>
                <p:oleObj r:id="rId6" imgW="2914650" imgH="4371975" progId="Visio.Drawing.6">
                  <p:embed/>
                  <p:pic>
                    <p:nvPicPr>
                      <p:cNvPr id="213000" name="Object 8"/>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14991" name="VISIO" r:id="rId8" imgW="3628440" imgH="3628440" progId="Visio.Drawing.6">
                  <p:embed/>
                </p:oleObj>
              </mc:Choice>
              <mc:Fallback>
                <p:oleObj name="VISIO" r:id="rId8" imgW="3628440" imgH="3628440" progId="Visio.Drawing.6">
                  <p:embed/>
                  <p:pic>
                    <p:nvPicPr>
                      <p:cNvPr id="213001" name="Object 9"/>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14992" r:id="rId10" imgW="5448300" imgH="4381500" progId="Visio.Drawing.6">
                  <p:embed/>
                </p:oleObj>
              </mc:Choice>
              <mc:Fallback>
                <p:oleObj r:id="rId10" imgW="5448300" imgH="4381500" progId="Visio.Drawing.6">
                  <p:embed/>
                  <p:pic>
                    <p:nvPicPr>
                      <p:cNvPr id="213002" name="Object 10"/>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985638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423" y="1243314"/>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64602" y="5205714"/>
            <a:ext cx="5181600" cy="1219200"/>
          </a:xfrm>
          <a:solidFill>
            <a:schemeClr val="bg1"/>
          </a:solidFill>
        </p:spPr>
        <p:txBody>
          <a:bodyPr/>
          <a:lstStyle/>
          <a:p>
            <a:pPr>
              <a:spcBef>
                <a:spcPct val="100000"/>
              </a:spcBef>
              <a:buFont typeface="Wingdings" charset="2"/>
              <a:buNone/>
            </a:pPr>
            <a:br>
              <a:rPr lang="en-US" altLang="x-none" sz="1600" u="sng" dirty="0"/>
            </a:br>
            <a:r>
              <a:rPr lang="en-US" altLang="x-none" sz="1600" u="sng" dirty="0"/>
              <a:t>Implementation:</a:t>
            </a:r>
            <a:r>
              <a:rPr lang="en-US" altLang="x-none" sz="1600" dirty="0"/>
              <a:t> build a logic gate architecture</a:t>
            </a:r>
            <a:br>
              <a:rPr lang="en-US" altLang="x-none" sz="1600" dirty="0"/>
            </a:br>
            <a:r>
              <a:rPr lang="en-US" altLang="x-none" sz="1600" dirty="0"/>
              <a:t>that “executes” the control bit “instructions”:</a:t>
            </a:r>
            <a:br>
              <a:rPr lang="en-US" altLang="x-none" sz="1600" dirty="0"/>
            </a:br>
            <a:r>
              <a:rPr lang="en-US" altLang="x-none" sz="1600" dirty="0"/>
              <a:t>if </a:t>
            </a:r>
            <a:r>
              <a:rPr lang="en-US" altLang="x-none" sz="1600" dirty="0" err="1"/>
              <a:t>zx</a:t>
            </a:r>
            <a:r>
              <a:rPr lang="en-US" altLang="x-none" sz="1600" dirty="0"/>
              <a:t>==1 then set x to 0 (bit-wise), etc.</a:t>
            </a:r>
          </a:p>
        </p:txBody>
      </p:sp>
    </p:spTree>
    <p:extLst>
      <p:ext uri="{BB962C8B-B14F-4D97-AF65-F5344CB8AC3E}">
        <p14:creationId xmlns:p14="http://schemas.microsoft.com/office/powerpoint/2010/main" val="994715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185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normAutofit fontScale="92500" lnSpcReduction="10000"/>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2448487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167288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101524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sz="2800" dirty="0"/>
              <a:t>In mathematical logic, a Gödel numbering is a function that assigns to each symbol and well-formed formula of some formal language a unique natural number, called its Gödel number. The concept was used by Kurt Gödel for the proof of his incompleteness theorems. (Gödel 1931)</a:t>
            </a:r>
          </a:p>
          <a:p>
            <a:pPr lvl="1"/>
            <a:r>
              <a:rPr lang="en-US" altLang="x-none" sz="2400" dirty="0"/>
              <a:t>https://</a:t>
            </a:r>
            <a:r>
              <a:rPr lang="en-US" altLang="x-none" sz="2400" dirty="0" err="1"/>
              <a:t>en.wikipedia.org</a:t>
            </a:r>
            <a:r>
              <a:rPr lang="en-US" altLang="x-none" sz="2400" dirty="0"/>
              <a:t>/wiki/G%C3%B6del_numbering#CITEREFG.C3.B6del1931</a:t>
            </a:r>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a:t>Kurt </a:t>
            </a:r>
            <a:r>
              <a:rPr lang="en-US" altLang="x-none" dirty="0"/>
              <a:t>Gödel’s picture from Wikipedia</a:t>
            </a:r>
            <a:endParaRPr lang="en-US" dirty="0"/>
          </a:p>
        </p:txBody>
      </p:sp>
    </p:spTree>
    <p:extLst>
      <p:ext uri="{BB962C8B-B14F-4D97-AF65-F5344CB8AC3E}">
        <p14:creationId xmlns:p14="http://schemas.microsoft.com/office/powerpoint/2010/main" val="2973798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sz="2800"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p>
          <a:p>
            <a:pPr lvl="1"/>
            <a:r>
              <a:rPr lang="en-US" altLang="x-none" sz="2400" dirty="0"/>
              <a:t>https://</a:t>
            </a:r>
            <a:r>
              <a:rPr lang="en-US" altLang="x-none" sz="2400" dirty="0" err="1"/>
              <a:t>en.wikipedia.org</a:t>
            </a:r>
            <a:r>
              <a:rPr lang="en-US" altLang="x-none" sz="2400" dirty="0"/>
              <a:t>/wiki/</a:t>
            </a:r>
            <a:r>
              <a:rPr lang="en-US" altLang="x-none" sz="2400" dirty="0" err="1"/>
              <a:t>Cellular_automaton</a:t>
            </a:r>
            <a:endParaRPr lang="en-US" altLang="x-none" sz="2400"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a:t>John Horton  </a:t>
            </a:r>
            <a:r>
              <a:rPr lang="en-US" altLang="x-none" dirty="0"/>
              <a:t>Conway </a:t>
            </a:r>
          </a:p>
          <a:p>
            <a:pPr algn="ctr"/>
            <a:r>
              <a:rPr lang="en-US" altLang="x-none" dirty="0"/>
              <a:t>Picture from Wikipedia</a:t>
            </a:r>
            <a:endParaRPr lang="en-US" dirty="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a:t>Cellular Automaton picture from Wikipedia</a:t>
            </a:r>
            <a:endParaRPr lang="en-US" dirty="0"/>
          </a:p>
        </p:txBody>
      </p:sp>
    </p:spTree>
    <p:extLst>
      <p:ext uri="{BB962C8B-B14F-4D97-AF65-F5344CB8AC3E}">
        <p14:creationId xmlns:p14="http://schemas.microsoft.com/office/powerpoint/2010/main" val="3017566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39</a:t>
            </a:fld>
            <a:endParaRPr lang="zh-CN" altLang="en-US" sz="3200" dirty="0">
              <a:solidFill>
                <a:schemeClr val="bg1"/>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Go (by: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730258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4</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936226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163167"/>
            <a:ext cx="10515600" cy="5694833"/>
          </a:xfrm>
        </p:spPr>
        <p:txBody>
          <a:bodyPr>
            <a:noAutofit/>
          </a:bodyPr>
          <a:lstStyle/>
          <a:p>
            <a:pPr marL="514350" indent="-514350">
              <a:lnSpc>
                <a:spcPct val="110000"/>
              </a:lnSpc>
              <a:buFont typeface="+mj-lt"/>
              <a:buAutoNum type="arabicPeriod"/>
            </a:pPr>
            <a:r>
              <a:rPr lang="en-US" altLang="zh-CN" sz="3200" dirty="0"/>
              <a:t>Your ability in identifying proper reference material</a:t>
            </a:r>
          </a:p>
          <a:p>
            <a:pPr lvl="1">
              <a:lnSpc>
                <a:spcPct val="110000"/>
              </a:lnSpc>
            </a:pPr>
            <a:r>
              <a:rPr lang="en-US" altLang="zh-CN" dirty="0"/>
              <a:t>Learn from the Internet and Public Libraries</a:t>
            </a:r>
          </a:p>
          <a:p>
            <a:pPr lvl="1">
              <a:lnSpc>
                <a:spcPct val="110000"/>
              </a:lnSpc>
            </a:pPr>
            <a:r>
              <a:rPr lang="en-US" altLang="zh-CN" dirty="0"/>
              <a:t>Use relevant data sources and provide argument for its validity</a:t>
            </a:r>
          </a:p>
          <a:p>
            <a:pPr marL="514350" indent="-514350">
              <a:lnSpc>
                <a:spcPct val="110000"/>
              </a:lnSpc>
              <a:buFont typeface="+mj-lt"/>
              <a:buAutoNum type="arabicPeriod"/>
            </a:pPr>
            <a:r>
              <a:rPr lang="en-US" altLang="zh-CN" sz="3200" dirty="0"/>
              <a:t>Your interpretation of content</a:t>
            </a:r>
          </a:p>
          <a:p>
            <a:pPr lvl="1">
              <a:lnSpc>
                <a:spcPct val="110000"/>
              </a:lnSpc>
            </a:pPr>
            <a:r>
              <a:rPr lang="en-US" altLang="zh-CN" dirty="0"/>
              <a:t>Reflected</a:t>
            </a:r>
            <a:r>
              <a:rPr lang="zh-CN" altLang="en-US" dirty="0"/>
              <a:t> </a:t>
            </a:r>
            <a:r>
              <a:rPr lang="en-US" altLang="zh-CN" dirty="0"/>
              <a:t>in your documentation and implementation of the Go System</a:t>
            </a:r>
          </a:p>
          <a:p>
            <a:pPr marL="514350" indent="-514350">
              <a:lnSpc>
                <a:spcPct val="110000"/>
              </a:lnSpc>
              <a:buFont typeface="+mj-lt"/>
              <a:buAutoNum type="arabicPeriod"/>
            </a:pPr>
            <a:r>
              <a:rPr lang="en-US" altLang="zh-CN" sz="3200" dirty="0"/>
              <a:t>Grade Distribution</a:t>
            </a:r>
          </a:p>
          <a:p>
            <a:pPr lvl="1">
              <a:lnSpc>
                <a:spcPct val="110000"/>
              </a:lnSpc>
            </a:pPr>
            <a:r>
              <a:rPr lang="en-US" altLang="zh-CN" dirty="0"/>
              <a:t>20% </a:t>
            </a:r>
            <a:r>
              <a:rPr lang="zh-CN" altLang="en-US" dirty="0"/>
              <a:t>课上参与， </a:t>
            </a:r>
            <a:r>
              <a:rPr lang="en-US" altLang="zh-CN" dirty="0"/>
              <a:t>40%</a:t>
            </a:r>
            <a:r>
              <a:rPr lang="zh-CN" altLang="en-US" dirty="0"/>
              <a:t> 软件作业， </a:t>
            </a:r>
            <a:r>
              <a:rPr lang="en-US" altLang="zh-CN" dirty="0"/>
              <a:t>20% </a:t>
            </a:r>
            <a:r>
              <a:rPr lang="zh-CN" altLang="en-US" dirty="0"/>
              <a:t>学习报告，</a:t>
            </a:r>
            <a:r>
              <a:rPr lang="en-US" altLang="zh-CN" dirty="0"/>
              <a:t>20%</a:t>
            </a:r>
            <a:r>
              <a:rPr lang="zh-CN" altLang="en-US" dirty="0"/>
              <a:t> 教科书。</a:t>
            </a:r>
            <a:endParaRPr lang="en-US" altLang="zh-CN" dirty="0"/>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Grading</a:t>
            </a:r>
            <a:r>
              <a:rPr lang="zh-CN" altLang="en-US" sz="3200" dirty="0">
                <a:solidFill>
                  <a:srgbClr val="FF0000"/>
                </a:solidFill>
                <a:latin typeface="Arial" panose="020B0604020202020204" pitchFamily="34" charset="0"/>
              </a:rPr>
              <a:t> </a:t>
            </a:r>
            <a:r>
              <a:rPr lang="en-US" altLang="zh-CN" sz="3200" dirty="0">
                <a:solidFill>
                  <a:srgbClr val="FF0000"/>
                </a:solidFill>
                <a:latin typeface="Arial" panose="020B0604020202020204" pitchFamily="34" charset="0"/>
              </a:rPr>
              <a:t>Policy</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98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Languages ~= Models of Computation</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2800" dirty="0"/>
              <a:t>The era of Super-Human Intelligence </a:t>
            </a:r>
          </a:p>
          <a:p>
            <a:pPr marL="800100" lvl="1" indent="-342900">
              <a:lnSpc>
                <a:spcPct val="110000"/>
              </a:lnSpc>
            </a:pPr>
            <a:r>
              <a:rPr lang="en-US" altLang="zh-CN" sz="2400" dirty="0"/>
              <a:t>The classification of intelligence is determined by the use of Languages</a:t>
            </a:r>
          </a:p>
          <a:p>
            <a:pPr marL="800100" lvl="1" indent="-342900">
              <a:lnSpc>
                <a:spcPct val="110000"/>
              </a:lnSpc>
            </a:pPr>
            <a:r>
              <a:rPr lang="en-US" altLang="zh-CN" sz="2400" dirty="0"/>
              <a:t>Formal Languages has computable objects: Vocabulary, Grammar, Semantics</a:t>
            </a:r>
          </a:p>
          <a:p>
            <a:pPr marL="342900" indent="-342900">
              <a:lnSpc>
                <a:spcPct val="110000"/>
              </a:lnSpc>
            </a:pPr>
            <a:r>
              <a:rPr lang="en-US" altLang="zh-CN" sz="2800" dirty="0">
                <a:solidFill>
                  <a:srgbClr val="FF0000"/>
                </a:solidFill>
              </a:rPr>
              <a:t>From Logics to Number Systems</a:t>
            </a:r>
            <a:r>
              <a:rPr lang="en-US" altLang="zh-CN" sz="2800" dirty="0"/>
              <a:t>: The Workhorse of Turing Complete Computation: Arithmetic Logic Unit  </a:t>
            </a:r>
          </a:p>
          <a:p>
            <a:pPr marL="342900" indent="-342900">
              <a:lnSpc>
                <a:spcPct val="110000"/>
              </a:lnSpc>
            </a:pPr>
            <a:r>
              <a:rPr lang="en-US" altLang="zh-CN" sz="2800" dirty="0"/>
              <a:t>Memory: The Space-Time Entanglement of Digital Circuitry</a:t>
            </a:r>
          </a:p>
          <a:p>
            <a:pPr marL="342900" indent="-342900">
              <a:lnSpc>
                <a:spcPct val="110000"/>
              </a:lnSpc>
            </a:pPr>
            <a:r>
              <a:rPr lang="en-US" altLang="zh-CN" sz="2800" dirty="0"/>
              <a:t>Composition: The idea behind the assembly language </a:t>
            </a:r>
          </a:p>
          <a:p>
            <a:pPr marL="800100" lvl="1" indent="-342900">
              <a:lnSpc>
                <a:spcPct val="110000"/>
              </a:lnSpc>
            </a:pPr>
            <a:r>
              <a:rPr lang="en-US" altLang="zh-CN" sz="2400" dirty="0"/>
              <a:t>From Binary Notation to Human Mnemonics</a:t>
            </a:r>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243234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331223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7" y="450086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5" y="1086589"/>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0"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3"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1" y="4473681"/>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7" y="3733544"/>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3" y="2706316"/>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6" y="1792213"/>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4"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19"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19" y="253485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6" y="4920657"/>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0" y="406507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7030460" y="578033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6" y="2671937"/>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6"/>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2"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927218" y="57546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3"/>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4" y="540593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49" y="2534857"/>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2"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1" y="4421882"/>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1" y="4130762"/>
            <a:ext cx="1807982"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0"/>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5"/>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184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Operating System Maps to the other Layers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057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Suggested Sequence to finish Operating System W12</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232399" y="2684560"/>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1690113" y="2642135"/>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6916CAEB-EA18-5C4D-94D4-4803E792648C}"/>
              </a:ext>
            </a:extLst>
          </p:cNvPr>
          <p:cNvSpPr txBox="1"/>
          <p:nvPr/>
        </p:nvSpPr>
        <p:spPr>
          <a:xfrm>
            <a:off x="526544" y="1352771"/>
            <a:ext cx="6647974" cy="369332"/>
          </a:xfrm>
          <a:prstGeom prst="rect">
            <a:avLst/>
          </a:prstGeom>
          <a:noFill/>
        </p:spPr>
        <p:txBody>
          <a:bodyPr wrap="none" rtlCol="0">
            <a:spAutoFit/>
          </a:bodyPr>
          <a:lstStyle/>
          <a:p>
            <a:r>
              <a:rPr lang="en-US" dirty="0"/>
              <a:t>Start familiarize yourself with the Jack Programming Language.</a:t>
            </a:r>
          </a:p>
        </p:txBody>
      </p:sp>
      <p:sp>
        <p:nvSpPr>
          <p:cNvPr id="3" name="TextBox 2">
            <a:extLst>
              <a:ext uri="{FF2B5EF4-FFF2-40B4-BE49-F238E27FC236}">
                <a16:creationId xmlns:a16="http://schemas.microsoft.com/office/drawing/2014/main" id="{6DD99067-8D12-2545-B106-187EE697E219}"/>
              </a:ext>
            </a:extLst>
          </p:cNvPr>
          <p:cNvSpPr txBox="1"/>
          <p:nvPr/>
        </p:nvSpPr>
        <p:spPr>
          <a:xfrm>
            <a:off x="1042409" y="2038520"/>
            <a:ext cx="10337125" cy="369332"/>
          </a:xfrm>
          <a:prstGeom prst="rect">
            <a:avLst/>
          </a:prstGeom>
          <a:noFill/>
        </p:spPr>
        <p:txBody>
          <a:bodyPr wrap="none" rtlCol="0">
            <a:spAutoFit/>
          </a:bodyPr>
          <a:lstStyle/>
          <a:p>
            <a:r>
              <a:rPr lang="en-TW" dirty="0"/>
              <a:t>1. Use the “Sys” module to start learning the compiling and testing process of Week 12 assignment.</a:t>
            </a:r>
          </a:p>
        </p:txBody>
      </p:sp>
      <p:sp>
        <p:nvSpPr>
          <p:cNvPr id="40" name="TextBox 39">
            <a:extLst>
              <a:ext uri="{FF2B5EF4-FFF2-40B4-BE49-F238E27FC236}">
                <a16:creationId xmlns:a16="http://schemas.microsoft.com/office/drawing/2014/main" id="{D6CBC803-A84B-7B42-8CC6-2B6D3707B527}"/>
              </a:ext>
            </a:extLst>
          </p:cNvPr>
          <p:cNvSpPr txBox="1"/>
          <p:nvPr/>
        </p:nvSpPr>
        <p:spPr>
          <a:xfrm>
            <a:off x="1042409" y="4090594"/>
            <a:ext cx="10593477" cy="369332"/>
          </a:xfrm>
          <a:prstGeom prst="rect">
            <a:avLst/>
          </a:prstGeom>
          <a:noFill/>
        </p:spPr>
        <p:txBody>
          <a:bodyPr wrap="none" rtlCol="0">
            <a:spAutoFit/>
          </a:bodyPr>
          <a:lstStyle/>
          <a:p>
            <a:r>
              <a:rPr lang="en-TW" dirty="0"/>
              <a:t>2. Finidng the most relevant module to implement as weeks go by. For example, for week 2, Math.jack</a:t>
            </a:r>
          </a:p>
        </p:txBody>
      </p:sp>
      <p:sp>
        <p:nvSpPr>
          <p:cNvPr id="41" name="Text Box 3">
            <a:extLst>
              <a:ext uri="{FF2B5EF4-FFF2-40B4-BE49-F238E27FC236}">
                <a16:creationId xmlns:a16="http://schemas.microsoft.com/office/drawing/2014/main" id="{69BFA1C3-7842-CA4E-8C5C-B7D21102A1CF}"/>
              </a:ext>
            </a:extLst>
          </p:cNvPr>
          <p:cNvSpPr txBox="1">
            <a:spLocks noChangeArrowheads="1"/>
          </p:cNvSpPr>
          <p:nvPr/>
        </p:nvSpPr>
        <p:spPr bwMode="auto">
          <a:xfrm>
            <a:off x="1690113" y="4635566"/>
            <a:ext cx="3233579" cy="204117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class </a:t>
            </a:r>
            <a:r>
              <a:rPr lang="en-US" altLang="en-CN" sz="1050" b="1" dirty="0">
                <a:solidFill>
                  <a:srgbClr val="990000"/>
                </a:solidFill>
                <a:latin typeface="Courier New" panose="02070309020205020404" pitchFamily="49" charset="0"/>
                <a:cs typeface="Courier New" panose="02070309020205020404" pitchFamily="49" charset="0"/>
              </a:rPr>
              <a:t>Math</a:t>
            </a:r>
            <a:r>
              <a:rPr lang="en-US" altLang="en-CN" sz="105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void </a:t>
            </a:r>
            <a:r>
              <a:rPr lang="en-US" altLang="en-CN" sz="1050" b="1" dirty="0" err="1">
                <a:solidFill>
                  <a:srgbClr val="000000"/>
                </a:solidFill>
                <a:latin typeface="Courier New" panose="02070309020205020404" pitchFamily="49" charset="0"/>
                <a:cs typeface="Courier New" panose="02070309020205020404" pitchFamily="49" charset="0"/>
              </a:rPr>
              <a:t>init</a:t>
            </a:r>
            <a:r>
              <a:rPr lang="en-US" altLang="en-CN" sz="105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abs</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multiply</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divide</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min</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max</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sqrt</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a:t>
            </a:r>
          </a:p>
        </p:txBody>
      </p:sp>
      <p:sp>
        <p:nvSpPr>
          <p:cNvPr id="42" name="Text Box 9">
            <a:extLst>
              <a:ext uri="{FF2B5EF4-FFF2-40B4-BE49-F238E27FC236}">
                <a16:creationId xmlns:a16="http://schemas.microsoft.com/office/drawing/2014/main" id="{BF73F170-E9D4-E643-918D-F5061E72C61F}"/>
              </a:ext>
            </a:extLst>
          </p:cNvPr>
          <p:cNvSpPr txBox="1">
            <a:spLocks noChangeArrowheads="1"/>
          </p:cNvSpPr>
          <p:nvPr/>
        </p:nvSpPr>
        <p:spPr bwMode="auto">
          <a:xfrm>
            <a:off x="5473801" y="4635566"/>
            <a:ext cx="3233578" cy="204117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Keyboard</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char </a:t>
            </a:r>
            <a:r>
              <a:rPr lang="en-US" altLang="en-CN" sz="900" b="1" dirty="0" err="1">
                <a:solidFill>
                  <a:srgbClr val="990000"/>
                </a:solidFill>
                <a:latin typeface="Courier New" panose="02070309020205020404" pitchFamily="49" charset="0"/>
                <a:cs typeface="Courier New" panose="02070309020205020404" pitchFamily="49" charset="0"/>
              </a:rPr>
              <a:t>keyPressed</a:t>
            </a: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char </a:t>
            </a:r>
            <a:r>
              <a:rPr lang="en-US" altLang="en-CN" sz="900" b="1" dirty="0" err="1">
                <a:solidFill>
                  <a:srgbClr val="990000"/>
                </a:solidFill>
                <a:latin typeface="Courier New" panose="02070309020205020404" pitchFamily="49" charset="0"/>
                <a:cs typeface="Courier New" panose="02070309020205020404" pitchFamily="49" charset="0"/>
              </a:rPr>
              <a:t>readChar</a:t>
            </a: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String </a:t>
            </a:r>
            <a:r>
              <a:rPr lang="en-US" altLang="en-CN" sz="900" b="1" dirty="0" err="1">
                <a:solidFill>
                  <a:srgbClr val="990000"/>
                </a:solidFill>
                <a:latin typeface="Courier New" panose="02070309020205020404" pitchFamily="49" charset="0"/>
                <a:cs typeface="Courier New" panose="02070309020205020404" pitchFamily="49" charset="0"/>
              </a:rPr>
              <a:t>readLine</a:t>
            </a:r>
            <a:r>
              <a:rPr lang="en-US" altLang="en-CN" sz="9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a:t>
            </a:r>
            <a:r>
              <a:rPr lang="en-US" altLang="en-CN" sz="900" b="1" dirty="0" err="1">
                <a:solidFill>
                  <a:srgbClr val="000000"/>
                </a:solidFill>
                <a:latin typeface="Courier New" panose="02070309020205020404" pitchFamily="49" charset="0"/>
                <a:cs typeface="Courier New" panose="02070309020205020404" pitchFamily="49" charset="0"/>
              </a:rPr>
              <a:t>int</a:t>
            </a: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err="1">
                <a:solidFill>
                  <a:srgbClr val="990000"/>
                </a:solidFill>
                <a:latin typeface="Courier New" panose="02070309020205020404" pitchFamily="49" charset="0"/>
                <a:cs typeface="Courier New" panose="02070309020205020404" pitchFamily="49" charset="0"/>
              </a:rPr>
              <a:t>readInt</a:t>
            </a:r>
            <a:r>
              <a:rPr lang="en-US" altLang="en-CN" sz="9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9414600"/>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13129</TotalTime>
  <Words>2894</Words>
  <Application>Microsoft Macintosh PowerPoint</Application>
  <PresentationFormat>Widescreen</PresentationFormat>
  <Paragraphs>457</Paragraphs>
  <Slides>40</Slides>
  <Notes>36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5</vt:i4>
      </vt:variant>
      <vt:variant>
        <vt:lpstr>Slide Titles</vt:lpstr>
      </vt:variant>
      <vt:variant>
        <vt:i4>40</vt:i4>
      </vt:variant>
    </vt:vector>
  </HeadingPairs>
  <TitlesOfParts>
    <vt:vector size="56" baseType="lpstr">
      <vt:lpstr>Arial Unicode MS</vt:lpstr>
      <vt:lpstr>黑体</vt:lpstr>
      <vt:lpstr>Arial</vt:lpstr>
      <vt:lpstr>Arial Black</vt:lpstr>
      <vt:lpstr>Calibri</vt:lpstr>
      <vt:lpstr>Calibri Light</vt:lpstr>
      <vt:lpstr>Comic Sans MS</vt:lpstr>
      <vt:lpstr>Courier New</vt:lpstr>
      <vt:lpstr>Times New Roman</vt:lpstr>
      <vt:lpstr>Wingdings</vt:lpstr>
      <vt:lpstr>3_Office Theme</vt:lpstr>
      <vt:lpstr>Visio.Drawing.6</vt:lpstr>
      <vt:lpstr>VISIO</vt:lpstr>
      <vt:lpstr>Clip</vt:lpstr>
      <vt:lpstr>Equation.3</vt:lpstr>
      <vt:lpstr>Equation</vt:lpstr>
      <vt:lpstr>Computational Thinking &amp; Systems Design  Lecture 02: from Logic to Arithmetic</vt:lpstr>
      <vt:lpstr>PowerPoint Presentation</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1502</cp:revision>
  <dcterms:created xsi:type="dcterms:W3CDTF">2019-11-27T02:13:00Z</dcterms:created>
  <dcterms:modified xsi:type="dcterms:W3CDTF">2020-09-29T03:03:22Z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